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70" r:id="rId5"/>
    <p:sldId id="260" r:id="rId6"/>
    <p:sldId id="265" r:id="rId7"/>
    <p:sldId id="266" r:id="rId8"/>
    <p:sldId id="267" r:id="rId9"/>
    <p:sldId id="268" r:id="rId10"/>
    <p:sldId id="271" r:id="rId11"/>
    <p:sldId id="269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635F4-58CC-47C7-E5E2-B61EC5600DC8}" v="332" dt="2025-07-03T11:30:04.965"/>
    <p1510:client id="{DD74D557-2A18-E63B-C0FD-11389D1958F9}" v="7" dt="2025-07-04T09:20:04.305"/>
    <p1510:client id="{EE5A8393-561B-B289-0E8B-B1B2C7A0660C}" v="317" dt="2025-07-04T07:33:09.800"/>
    <p1510:client id="{F35FFB8C-DDB2-7633-2B8B-5006E3654E8E}" v="654" dt="2025-07-03T20:44:38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1182B-1C25-43FA-88DC-DC01D39129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1018CF-4F92-48CC-BA83-BE7D99AA2037}">
      <dgm:prSet phldrT="[Text]" phldr="0"/>
      <dgm:spPr/>
      <dgm:t>
        <a:bodyPr/>
        <a:lstStyle/>
        <a:p>
          <a:pPr rtl="0"/>
          <a:r>
            <a:rPr lang="en-US" b="1" i="1" err="1">
              <a:solidFill>
                <a:schemeClr val="tx2"/>
              </a:solidFill>
              <a:latin typeface="Calibri"/>
              <a:ea typeface="Calibri"/>
              <a:cs typeface="Calibri"/>
            </a:rPr>
            <a:t>Youtube</a:t>
          </a:r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 videos, URLs ---- Video IDs / API Call</a:t>
          </a:r>
        </a:p>
      </dgm:t>
    </dgm:pt>
    <dgm:pt modelId="{4118B9FD-E413-4055-8B73-23A30DFB051A}" type="parTrans" cxnId="{94D0AFE7-C9F7-455E-95B0-7F5D28D42C2F}">
      <dgm:prSet/>
      <dgm:spPr/>
      <dgm:t>
        <a:bodyPr/>
        <a:lstStyle/>
        <a:p>
          <a:endParaRPr lang="en-US"/>
        </a:p>
      </dgm:t>
    </dgm:pt>
    <dgm:pt modelId="{1D56019B-0610-44D0-B627-2F24C8F56304}" type="sibTrans" cxnId="{94D0AFE7-C9F7-455E-95B0-7F5D28D42C2F}">
      <dgm:prSet/>
      <dgm:spPr/>
      <dgm:t>
        <a:bodyPr/>
        <a:lstStyle/>
        <a:p>
          <a:endParaRPr lang="en-US"/>
        </a:p>
      </dgm:t>
    </dgm:pt>
    <dgm:pt modelId="{37F2CF45-57E5-49BA-99E2-281F38F4CA1D}">
      <dgm:prSet phldrT="[Text]" phldr="0"/>
      <dgm:spPr/>
      <dgm:t>
        <a:bodyPr/>
        <a:lstStyle/>
        <a:p>
          <a:pPr rtl="0"/>
          <a:r>
            <a:rPr lang="en-US" b="1" i="1" err="1">
              <a:solidFill>
                <a:schemeClr val="tx2"/>
              </a:solidFill>
              <a:latin typeface="Calibri"/>
              <a:ea typeface="Calibri"/>
              <a:cs typeface="Calibri"/>
            </a:rPr>
            <a:t>YouTubeTranscriptApi</a:t>
          </a:r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 library ----- Raw Transcripts</a:t>
          </a:r>
        </a:p>
      </dgm:t>
    </dgm:pt>
    <dgm:pt modelId="{8CD56FD3-3030-475D-9491-9EE11B9D5BAF}" type="parTrans" cxnId="{140CBC4A-64A2-46D5-9387-847E6A1A5F0E}">
      <dgm:prSet/>
      <dgm:spPr/>
      <dgm:t>
        <a:bodyPr/>
        <a:lstStyle/>
        <a:p>
          <a:endParaRPr lang="en-US"/>
        </a:p>
      </dgm:t>
    </dgm:pt>
    <dgm:pt modelId="{AA891313-3D0F-4369-8A7B-4A37EE6502DA}" type="sibTrans" cxnId="{140CBC4A-64A2-46D5-9387-847E6A1A5F0E}">
      <dgm:prSet/>
      <dgm:spPr/>
      <dgm:t>
        <a:bodyPr/>
        <a:lstStyle/>
        <a:p>
          <a:endParaRPr lang="en-US"/>
        </a:p>
      </dgm:t>
    </dgm:pt>
    <dgm:pt modelId="{DD84BDCF-71A4-4659-B357-C8A7AD74D74A}">
      <dgm:prSet phldrT="[Text]" phldr="0"/>
      <dgm:spPr/>
      <dgm:t>
        <a:bodyPr/>
        <a:lstStyle/>
        <a:p>
          <a:pPr rtl="0"/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Local Transcripts Directory ----- Read Files / Text Input</a:t>
          </a:r>
        </a:p>
      </dgm:t>
    </dgm:pt>
    <dgm:pt modelId="{9E3A9466-4018-4DDA-A654-A48479910B9A}" type="parTrans" cxnId="{4988F262-A274-491A-B8EC-677D70F31BDB}">
      <dgm:prSet/>
      <dgm:spPr/>
      <dgm:t>
        <a:bodyPr/>
        <a:lstStyle/>
        <a:p>
          <a:endParaRPr lang="en-US"/>
        </a:p>
      </dgm:t>
    </dgm:pt>
    <dgm:pt modelId="{96F8D62E-F959-4024-826A-B2547BF4235C}" type="sibTrans" cxnId="{4988F262-A274-491A-B8EC-677D70F31BDB}">
      <dgm:prSet/>
      <dgm:spPr/>
      <dgm:t>
        <a:bodyPr/>
        <a:lstStyle/>
        <a:p>
          <a:endParaRPr lang="en-US"/>
        </a:p>
      </dgm:t>
    </dgm:pt>
    <dgm:pt modelId="{2A567021-A7BE-40E4-A6B1-CD9651206C98}">
      <dgm:prSet phldr="0"/>
      <dgm:spPr/>
      <dgm:t>
        <a:bodyPr/>
        <a:lstStyle/>
        <a:p>
          <a:pPr rtl="0"/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Cleaning &amp; Preprocessing ----- Cleaned Text</a:t>
          </a:r>
        </a:p>
      </dgm:t>
    </dgm:pt>
    <dgm:pt modelId="{1ECDD51F-833E-40B3-BE6B-72090F20BF16}" type="parTrans" cxnId="{0FD4505C-EDE7-4355-ADA7-36DEE72A9513}">
      <dgm:prSet/>
      <dgm:spPr/>
    </dgm:pt>
    <dgm:pt modelId="{98F8C660-7716-4BFD-B1CE-3F059D02B618}" type="sibTrans" cxnId="{0FD4505C-EDE7-4355-ADA7-36DEE72A9513}">
      <dgm:prSet/>
      <dgm:spPr/>
    </dgm:pt>
    <dgm:pt modelId="{FF106C76-C6CC-494E-999A-38E3FFF45D07}">
      <dgm:prSet phldr="0"/>
      <dgm:spPr/>
      <dgm:t>
        <a:bodyPr/>
        <a:lstStyle/>
        <a:p>
          <a:pPr rtl="0"/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Text Chunking (</a:t>
          </a:r>
          <a:r>
            <a:rPr lang="en-US" b="1" i="1" err="1">
              <a:solidFill>
                <a:schemeClr val="tx2"/>
              </a:solidFill>
              <a:latin typeface="Calibri"/>
              <a:ea typeface="Calibri"/>
              <a:cs typeface="Calibri"/>
            </a:rPr>
            <a:t>RecursiveCharacterTextSplitter</a:t>
          </a:r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) </a:t>
          </a:r>
          <a:r>
            <a:rPr lang="en-US" b="1" i="1" err="1">
              <a:solidFill>
                <a:schemeClr val="tx2"/>
              </a:solidFill>
              <a:latin typeface="Calibri"/>
              <a:ea typeface="Calibri"/>
              <a:cs typeface="Calibri"/>
            </a:rPr>
            <a:t>chunk_size</a:t>
          </a:r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=500, </a:t>
          </a:r>
          <a:r>
            <a:rPr lang="en-US" b="1" i="1" err="1">
              <a:solidFill>
                <a:schemeClr val="tx2"/>
              </a:solidFill>
              <a:latin typeface="Calibri"/>
              <a:ea typeface="Calibri"/>
              <a:cs typeface="Calibri"/>
            </a:rPr>
            <a:t>chunk_overlap</a:t>
          </a:r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=100 ---- Processed Chunks (LangaChain Documents) </a:t>
          </a:r>
        </a:p>
      </dgm:t>
    </dgm:pt>
    <dgm:pt modelId="{11E81D99-35AF-4789-9C1C-1104E9BEBDDB}" type="parTrans" cxnId="{FE4E00D4-E8F6-4C83-9140-AD72B6200DEB}">
      <dgm:prSet/>
      <dgm:spPr/>
    </dgm:pt>
    <dgm:pt modelId="{F54DAFF8-671F-4B3B-BBF6-4345ECEFEF24}" type="sibTrans" cxnId="{FE4E00D4-E8F6-4C83-9140-AD72B6200DEB}">
      <dgm:prSet/>
      <dgm:spPr/>
    </dgm:pt>
    <dgm:pt modelId="{A2A40A4B-EE95-4B3F-A5C6-D3FBB68DC0D1}">
      <dgm:prSet phldr="0"/>
      <dgm:spPr/>
      <dgm:t>
        <a:bodyPr/>
        <a:lstStyle/>
        <a:p>
          <a:pPr rtl="0"/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Processed Chunks (totaL 2139 chunks) ------- Ready for Embedding</a:t>
          </a:r>
        </a:p>
      </dgm:t>
    </dgm:pt>
    <dgm:pt modelId="{D5B8B746-1E41-42FA-A74D-4FD38B8BB59C}" type="parTrans" cxnId="{CBB9B8A5-CC2A-4162-949A-AA73FF410047}">
      <dgm:prSet/>
      <dgm:spPr/>
    </dgm:pt>
    <dgm:pt modelId="{6268D8B2-E858-44AB-A4D3-6D4A7F7F7FAF}" type="sibTrans" cxnId="{CBB9B8A5-CC2A-4162-949A-AA73FF410047}">
      <dgm:prSet/>
      <dgm:spPr/>
    </dgm:pt>
    <dgm:pt modelId="{C992BDF4-177F-43EB-9C48-0FA390CBA9C7}">
      <dgm:prSet phldr="0"/>
      <dgm:spPr/>
      <dgm:t>
        <a:bodyPr/>
        <a:lstStyle/>
        <a:p>
          <a:pPr rtl="0"/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Embedding ("text-embedding-ada-002") --- Vector Embeddings + Metadata</a:t>
          </a:r>
        </a:p>
      </dgm:t>
    </dgm:pt>
    <dgm:pt modelId="{EC1E8357-8BDB-4E87-9A3F-189A0BF20676}" type="parTrans" cxnId="{4857D196-C7F6-47B4-B49A-3C22DD09E399}">
      <dgm:prSet/>
      <dgm:spPr/>
    </dgm:pt>
    <dgm:pt modelId="{8BC00EE0-DB78-466B-8FD3-68C680C5D837}" type="sibTrans" cxnId="{4857D196-C7F6-47B4-B49A-3C22DD09E399}">
      <dgm:prSet/>
      <dgm:spPr/>
    </dgm:pt>
    <dgm:pt modelId="{CD428F9C-EC04-47D1-856A-4BB5CAE9F08F}">
      <dgm:prSet phldr="0"/>
      <dgm:spPr/>
      <dgm:t>
        <a:bodyPr/>
        <a:lstStyle/>
        <a:p>
          <a:pPr rtl="0"/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Pinecone Vector Database (dimension =1536 and batch size =100, </a:t>
          </a:r>
          <a:r>
            <a:rPr lang="en-US" b="0" i="0"/>
            <a:t>metric='cosine</a:t>
          </a:r>
          <a:r>
            <a:rPr lang="en-US" b="1" i="1">
              <a:latin typeface="Calibri"/>
              <a:ea typeface="Calibri"/>
              <a:cs typeface="Calibri"/>
            </a:rPr>
            <a:t>')</a:t>
          </a:r>
          <a:r>
            <a:rPr lang="en-US" b="1" i="1">
              <a:solidFill>
                <a:schemeClr val="tx2"/>
              </a:solidFill>
              <a:latin typeface="Calibri"/>
              <a:ea typeface="Calibri"/>
              <a:cs typeface="Calibri"/>
            </a:rPr>
            <a:t>  ------ Searchable Knowledge Base</a:t>
          </a:r>
        </a:p>
      </dgm:t>
    </dgm:pt>
    <dgm:pt modelId="{5C70ECCF-260E-4232-A439-1C8EFF0B7664}" type="parTrans" cxnId="{FD261161-E3C4-4608-94E5-0AD9DBFAF79E}">
      <dgm:prSet/>
      <dgm:spPr/>
    </dgm:pt>
    <dgm:pt modelId="{785B1CFB-6BC3-4AC3-BBFD-D4E6FDF933D5}" type="sibTrans" cxnId="{FD261161-E3C4-4608-94E5-0AD9DBFAF79E}">
      <dgm:prSet/>
      <dgm:spPr/>
    </dgm:pt>
    <dgm:pt modelId="{5D4B60AD-EC54-4D74-A034-38CED4E04D59}" type="pres">
      <dgm:prSet presAssocID="{02F1182B-1C25-43FA-88DC-DC01D391295B}" presName="linear" presStyleCnt="0">
        <dgm:presLayoutVars>
          <dgm:animLvl val="lvl"/>
          <dgm:resizeHandles val="exact"/>
        </dgm:presLayoutVars>
      </dgm:prSet>
      <dgm:spPr/>
    </dgm:pt>
    <dgm:pt modelId="{09D5CEA2-96B1-4A6F-BE07-270EE7146FB2}" type="pres">
      <dgm:prSet presAssocID="{CA1018CF-4F92-48CC-BA83-BE7D99AA203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2F54138-E6ED-402C-98CF-8E87911B6242}" type="pres">
      <dgm:prSet presAssocID="{1D56019B-0610-44D0-B627-2F24C8F56304}" presName="spacer" presStyleCnt="0"/>
      <dgm:spPr/>
    </dgm:pt>
    <dgm:pt modelId="{D13B5FA5-9277-4EB8-B12B-707329908B6D}" type="pres">
      <dgm:prSet presAssocID="{37F2CF45-57E5-49BA-99E2-281F38F4CA1D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9F24565-E336-43CD-8FC6-71878E6E3131}" type="pres">
      <dgm:prSet presAssocID="{AA891313-3D0F-4369-8A7B-4A37EE6502DA}" presName="spacer" presStyleCnt="0"/>
      <dgm:spPr/>
    </dgm:pt>
    <dgm:pt modelId="{69994B95-6836-4B15-A77D-800F18CEB3C2}" type="pres">
      <dgm:prSet presAssocID="{DD84BDCF-71A4-4659-B357-C8A7AD74D74A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8861C3E-4289-43C4-9DDA-61C436C917F1}" type="pres">
      <dgm:prSet presAssocID="{96F8D62E-F959-4024-826A-B2547BF4235C}" presName="spacer" presStyleCnt="0"/>
      <dgm:spPr/>
    </dgm:pt>
    <dgm:pt modelId="{FC6EF1B0-FDBC-47E9-BA1B-636C387384F5}" type="pres">
      <dgm:prSet presAssocID="{2A567021-A7BE-40E4-A6B1-CD9651206C98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3B13E95-1B28-40D4-8E40-4F2E8AC53BD9}" type="pres">
      <dgm:prSet presAssocID="{98F8C660-7716-4BFD-B1CE-3F059D02B618}" presName="spacer" presStyleCnt="0"/>
      <dgm:spPr/>
    </dgm:pt>
    <dgm:pt modelId="{768496DA-60F8-432A-84DD-541A32B5877A}" type="pres">
      <dgm:prSet presAssocID="{FF106C76-C6CC-494E-999A-38E3FFF45D0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F74DB81-1B9D-4EF9-88C3-0BCFE0EA95F7}" type="pres">
      <dgm:prSet presAssocID="{F54DAFF8-671F-4B3B-BBF6-4345ECEFEF24}" presName="spacer" presStyleCnt="0"/>
      <dgm:spPr/>
    </dgm:pt>
    <dgm:pt modelId="{39ECC097-D0AD-4BB0-9B63-4A7428630F65}" type="pres">
      <dgm:prSet presAssocID="{A2A40A4B-EE95-4B3F-A5C6-D3FBB68DC0D1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30498075-F709-40D6-AC0B-55BAB2967C0E}" type="pres">
      <dgm:prSet presAssocID="{6268D8B2-E858-44AB-A4D3-6D4A7F7F7FAF}" presName="spacer" presStyleCnt="0"/>
      <dgm:spPr/>
    </dgm:pt>
    <dgm:pt modelId="{71388E3B-B2CF-44D9-9852-EECDE1A41A62}" type="pres">
      <dgm:prSet presAssocID="{C992BDF4-177F-43EB-9C48-0FA390CBA9C7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ADBE727B-0F27-4D5C-A305-0FA04F0E3836}" type="pres">
      <dgm:prSet presAssocID="{8BC00EE0-DB78-466B-8FD3-68C680C5D837}" presName="spacer" presStyleCnt="0"/>
      <dgm:spPr/>
    </dgm:pt>
    <dgm:pt modelId="{2023BCF9-2920-41FF-8E6C-C58263CC0085}" type="pres">
      <dgm:prSet presAssocID="{CD428F9C-EC04-47D1-856A-4BB5CAE9F08F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9D66B0B-0AA8-46DA-B785-07C8C514B2A4}" type="presOf" srcId="{FF106C76-C6CC-494E-999A-38E3FFF45D07}" destId="{768496DA-60F8-432A-84DD-541A32B5877A}" srcOrd="0" destOrd="0" presId="urn:microsoft.com/office/officeart/2005/8/layout/vList2"/>
    <dgm:cxn modelId="{2BC7FB1F-3DD0-48D9-9906-13C62293C7B6}" type="presOf" srcId="{CD428F9C-EC04-47D1-856A-4BB5CAE9F08F}" destId="{2023BCF9-2920-41FF-8E6C-C58263CC0085}" srcOrd="0" destOrd="0" presId="urn:microsoft.com/office/officeart/2005/8/layout/vList2"/>
    <dgm:cxn modelId="{1FD17A2E-6FA1-4442-AA5D-D55AE183BFB7}" type="presOf" srcId="{DD84BDCF-71A4-4659-B357-C8A7AD74D74A}" destId="{69994B95-6836-4B15-A77D-800F18CEB3C2}" srcOrd="0" destOrd="0" presId="urn:microsoft.com/office/officeart/2005/8/layout/vList2"/>
    <dgm:cxn modelId="{0FD4505C-EDE7-4355-ADA7-36DEE72A9513}" srcId="{02F1182B-1C25-43FA-88DC-DC01D391295B}" destId="{2A567021-A7BE-40E4-A6B1-CD9651206C98}" srcOrd="3" destOrd="0" parTransId="{1ECDD51F-833E-40B3-BE6B-72090F20BF16}" sibTransId="{98F8C660-7716-4BFD-B1CE-3F059D02B618}"/>
    <dgm:cxn modelId="{FD261161-E3C4-4608-94E5-0AD9DBFAF79E}" srcId="{02F1182B-1C25-43FA-88DC-DC01D391295B}" destId="{CD428F9C-EC04-47D1-856A-4BB5CAE9F08F}" srcOrd="7" destOrd="0" parTransId="{5C70ECCF-260E-4232-A439-1C8EFF0B7664}" sibTransId="{785B1CFB-6BC3-4AC3-BBFD-D4E6FDF933D5}"/>
    <dgm:cxn modelId="{4988F262-A274-491A-B8EC-677D70F31BDB}" srcId="{02F1182B-1C25-43FA-88DC-DC01D391295B}" destId="{DD84BDCF-71A4-4659-B357-C8A7AD74D74A}" srcOrd="2" destOrd="0" parTransId="{9E3A9466-4018-4DDA-A654-A48479910B9A}" sibTransId="{96F8D62E-F959-4024-826A-B2547BF4235C}"/>
    <dgm:cxn modelId="{67D20E43-35AA-4FC9-8017-833B7F34FF2D}" type="presOf" srcId="{CA1018CF-4F92-48CC-BA83-BE7D99AA2037}" destId="{09D5CEA2-96B1-4A6F-BE07-270EE7146FB2}" srcOrd="0" destOrd="0" presId="urn:microsoft.com/office/officeart/2005/8/layout/vList2"/>
    <dgm:cxn modelId="{26F1304A-2ED0-4754-8CBB-2C0F3AA13EF8}" type="presOf" srcId="{C992BDF4-177F-43EB-9C48-0FA390CBA9C7}" destId="{71388E3B-B2CF-44D9-9852-EECDE1A41A62}" srcOrd="0" destOrd="0" presId="urn:microsoft.com/office/officeart/2005/8/layout/vList2"/>
    <dgm:cxn modelId="{140CBC4A-64A2-46D5-9387-847E6A1A5F0E}" srcId="{02F1182B-1C25-43FA-88DC-DC01D391295B}" destId="{37F2CF45-57E5-49BA-99E2-281F38F4CA1D}" srcOrd="1" destOrd="0" parTransId="{8CD56FD3-3030-475D-9491-9EE11B9D5BAF}" sibTransId="{AA891313-3D0F-4369-8A7B-4A37EE6502DA}"/>
    <dgm:cxn modelId="{4857D196-C7F6-47B4-B49A-3C22DD09E399}" srcId="{02F1182B-1C25-43FA-88DC-DC01D391295B}" destId="{C992BDF4-177F-43EB-9C48-0FA390CBA9C7}" srcOrd="6" destOrd="0" parTransId="{EC1E8357-8BDB-4E87-9A3F-189A0BF20676}" sibTransId="{8BC00EE0-DB78-466B-8FD3-68C680C5D837}"/>
    <dgm:cxn modelId="{505D76A5-C799-4BB8-9AA5-725EC16974D0}" type="presOf" srcId="{02F1182B-1C25-43FA-88DC-DC01D391295B}" destId="{5D4B60AD-EC54-4D74-A034-38CED4E04D59}" srcOrd="0" destOrd="0" presId="urn:microsoft.com/office/officeart/2005/8/layout/vList2"/>
    <dgm:cxn modelId="{CBB9B8A5-CC2A-4162-949A-AA73FF410047}" srcId="{02F1182B-1C25-43FA-88DC-DC01D391295B}" destId="{A2A40A4B-EE95-4B3F-A5C6-D3FBB68DC0D1}" srcOrd="5" destOrd="0" parTransId="{D5B8B746-1E41-42FA-A74D-4FD38B8BB59C}" sibTransId="{6268D8B2-E858-44AB-A4D3-6D4A7F7F7FAF}"/>
    <dgm:cxn modelId="{712119CC-53A0-4F88-A36D-E9D86EEC79B2}" type="presOf" srcId="{37F2CF45-57E5-49BA-99E2-281F38F4CA1D}" destId="{D13B5FA5-9277-4EB8-B12B-707329908B6D}" srcOrd="0" destOrd="0" presId="urn:microsoft.com/office/officeart/2005/8/layout/vList2"/>
    <dgm:cxn modelId="{FE4E00D4-E8F6-4C83-9140-AD72B6200DEB}" srcId="{02F1182B-1C25-43FA-88DC-DC01D391295B}" destId="{FF106C76-C6CC-494E-999A-38E3FFF45D07}" srcOrd="4" destOrd="0" parTransId="{11E81D99-35AF-4789-9C1C-1104E9BEBDDB}" sibTransId="{F54DAFF8-671F-4B3B-BBF6-4345ECEFEF24}"/>
    <dgm:cxn modelId="{F1E69AE5-7DAC-4AC9-8F9D-2F648D0C1676}" type="presOf" srcId="{2A567021-A7BE-40E4-A6B1-CD9651206C98}" destId="{FC6EF1B0-FDBC-47E9-BA1B-636C387384F5}" srcOrd="0" destOrd="0" presId="urn:microsoft.com/office/officeart/2005/8/layout/vList2"/>
    <dgm:cxn modelId="{94D0AFE7-C9F7-455E-95B0-7F5D28D42C2F}" srcId="{02F1182B-1C25-43FA-88DC-DC01D391295B}" destId="{CA1018CF-4F92-48CC-BA83-BE7D99AA2037}" srcOrd="0" destOrd="0" parTransId="{4118B9FD-E413-4055-8B73-23A30DFB051A}" sibTransId="{1D56019B-0610-44D0-B627-2F24C8F56304}"/>
    <dgm:cxn modelId="{5BA715EC-2004-4295-8B0D-66992D578E8A}" type="presOf" srcId="{A2A40A4B-EE95-4B3F-A5C6-D3FBB68DC0D1}" destId="{39ECC097-D0AD-4BB0-9B63-4A7428630F65}" srcOrd="0" destOrd="0" presId="urn:microsoft.com/office/officeart/2005/8/layout/vList2"/>
    <dgm:cxn modelId="{79EF1C66-8739-4961-B798-45AFB350342C}" type="presParOf" srcId="{5D4B60AD-EC54-4D74-A034-38CED4E04D59}" destId="{09D5CEA2-96B1-4A6F-BE07-270EE7146FB2}" srcOrd="0" destOrd="0" presId="urn:microsoft.com/office/officeart/2005/8/layout/vList2"/>
    <dgm:cxn modelId="{55DD9B5F-5334-465B-9FB3-7D7AB94D6C86}" type="presParOf" srcId="{5D4B60AD-EC54-4D74-A034-38CED4E04D59}" destId="{F2F54138-E6ED-402C-98CF-8E87911B6242}" srcOrd="1" destOrd="0" presId="urn:microsoft.com/office/officeart/2005/8/layout/vList2"/>
    <dgm:cxn modelId="{7DCCB7E3-E996-4116-A604-47AE21B154F8}" type="presParOf" srcId="{5D4B60AD-EC54-4D74-A034-38CED4E04D59}" destId="{D13B5FA5-9277-4EB8-B12B-707329908B6D}" srcOrd="2" destOrd="0" presId="urn:microsoft.com/office/officeart/2005/8/layout/vList2"/>
    <dgm:cxn modelId="{183E1B29-6CC5-4A26-B6F5-D5B2BC8F1791}" type="presParOf" srcId="{5D4B60AD-EC54-4D74-A034-38CED4E04D59}" destId="{C9F24565-E336-43CD-8FC6-71878E6E3131}" srcOrd="3" destOrd="0" presId="urn:microsoft.com/office/officeart/2005/8/layout/vList2"/>
    <dgm:cxn modelId="{3B40A34C-D039-4004-8F8D-74A670EB643F}" type="presParOf" srcId="{5D4B60AD-EC54-4D74-A034-38CED4E04D59}" destId="{69994B95-6836-4B15-A77D-800F18CEB3C2}" srcOrd="4" destOrd="0" presId="urn:microsoft.com/office/officeart/2005/8/layout/vList2"/>
    <dgm:cxn modelId="{E3564530-3228-4CE5-B323-EC0CB592C16C}" type="presParOf" srcId="{5D4B60AD-EC54-4D74-A034-38CED4E04D59}" destId="{48861C3E-4289-43C4-9DDA-61C436C917F1}" srcOrd="5" destOrd="0" presId="urn:microsoft.com/office/officeart/2005/8/layout/vList2"/>
    <dgm:cxn modelId="{EEB728CD-F095-499E-A89D-A33A0F65307B}" type="presParOf" srcId="{5D4B60AD-EC54-4D74-A034-38CED4E04D59}" destId="{FC6EF1B0-FDBC-47E9-BA1B-636C387384F5}" srcOrd="6" destOrd="0" presId="urn:microsoft.com/office/officeart/2005/8/layout/vList2"/>
    <dgm:cxn modelId="{0373EBA8-6DB5-4DD1-9FE3-DC37F7EA67B4}" type="presParOf" srcId="{5D4B60AD-EC54-4D74-A034-38CED4E04D59}" destId="{F3B13E95-1B28-40D4-8E40-4F2E8AC53BD9}" srcOrd="7" destOrd="0" presId="urn:microsoft.com/office/officeart/2005/8/layout/vList2"/>
    <dgm:cxn modelId="{1C79F567-1AB1-4C16-9EED-E3816C46D4F0}" type="presParOf" srcId="{5D4B60AD-EC54-4D74-A034-38CED4E04D59}" destId="{768496DA-60F8-432A-84DD-541A32B5877A}" srcOrd="8" destOrd="0" presId="urn:microsoft.com/office/officeart/2005/8/layout/vList2"/>
    <dgm:cxn modelId="{47E0F1B5-93BB-469F-AFBB-4D80190DAE44}" type="presParOf" srcId="{5D4B60AD-EC54-4D74-A034-38CED4E04D59}" destId="{1F74DB81-1B9D-4EF9-88C3-0BCFE0EA95F7}" srcOrd="9" destOrd="0" presId="urn:microsoft.com/office/officeart/2005/8/layout/vList2"/>
    <dgm:cxn modelId="{68328ABC-1358-4637-B6F0-E2F7C796CF7B}" type="presParOf" srcId="{5D4B60AD-EC54-4D74-A034-38CED4E04D59}" destId="{39ECC097-D0AD-4BB0-9B63-4A7428630F65}" srcOrd="10" destOrd="0" presId="urn:microsoft.com/office/officeart/2005/8/layout/vList2"/>
    <dgm:cxn modelId="{C35C76B1-2157-4441-8748-DF747A0D51E8}" type="presParOf" srcId="{5D4B60AD-EC54-4D74-A034-38CED4E04D59}" destId="{30498075-F709-40D6-AC0B-55BAB2967C0E}" srcOrd="11" destOrd="0" presId="urn:microsoft.com/office/officeart/2005/8/layout/vList2"/>
    <dgm:cxn modelId="{F5C163C8-B565-42EE-8E14-D976224FA5BA}" type="presParOf" srcId="{5D4B60AD-EC54-4D74-A034-38CED4E04D59}" destId="{71388E3B-B2CF-44D9-9852-EECDE1A41A62}" srcOrd="12" destOrd="0" presId="urn:microsoft.com/office/officeart/2005/8/layout/vList2"/>
    <dgm:cxn modelId="{DD94D36A-292B-4973-82ED-21F27D611EDD}" type="presParOf" srcId="{5D4B60AD-EC54-4D74-A034-38CED4E04D59}" destId="{ADBE727B-0F27-4D5C-A305-0FA04F0E3836}" srcOrd="13" destOrd="0" presId="urn:microsoft.com/office/officeart/2005/8/layout/vList2"/>
    <dgm:cxn modelId="{AE40D2C8-B66C-450E-864B-4D94E3433945}" type="presParOf" srcId="{5D4B60AD-EC54-4D74-A034-38CED4E04D59}" destId="{2023BCF9-2920-41FF-8E6C-C58263CC008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5CEA2-96B1-4A6F-BE07-270EE7146FB2}">
      <dsp:nvSpPr>
        <dsp:cNvPr id="0" name=""/>
        <dsp:cNvSpPr/>
      </dsp:nvSpPr>
      <dsp:spPr>
        <a:xfrm>
          <a:off x="0" y="56487"/>
          <a:ext cx="10191751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 err="1">
              <a:solidFill>
                <a:schemeClr val="tx2"/>
              </a:solidFill>
              <a:latin typeface="Calibri"/>
              <a:ea typeface="Calibri"/>
              <a:cs typeface="Calibri"/>
            </a:rPr>
            <a:t>Youtube</a:t>
          </a: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 videos, URLs ---- Video IDs / API Call</a:t>
          </a:r>
        </a:p>
      </dsp:txBody>
      <dsp:txXfrm>
        <a:off x="29088" y="85575"/>
        <a:ext cx="10133575" cy="537701"/>
      </dsp:txXfrm>
    </dsp:sp>
    <dsp:sp modelId="{D13B5FA5-9277-4EB8-B12B-707329908B6D}">
      <dsp:nvSpPr>
        <dsp:cNvPr id="0" name=""/>
        <dsp:cNvSpPr/>
      </dsp:nvSpPr>
      <dsp:spPr>
        <a:xfrm>
          <a:off x="0" y="695564"/>
          <a:ext cx="10191751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 err="1">
              <a:solidFill>
                <a:schemeClr val="tx2"/>
              </a:solidFill>
              <a:latin typeface="Calibri"/>
              <a:ea typeface="Calibri"/>
              <a:cs typeface="Calibri"/>
            </a:rPr>
            <a:t>YouTubeTranscriptApi</a:t>
          </a: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 library ----- Raw Transcripts</a:t>
          </a:r>
        </a:p>
      </dsp:txBody>
      <dsp:txXfrm>
        <a:off x="29088" y="724652"/>
        <a:ext cx="10133575" cy="537701"/>
      </dsp:txXfrm>
    </dsp:sp>
    <dsp:sp modelId="{69994B95-6836-4B15-A77D-800F18CEB3C2}">
      <dsp:nvSpPr>
        <dsp:cNvPr id="0" name=""/>
        <dsp:cNvSpPr/>
      </dsp:nvSpPr>
      <dsp:spPr>
        <a:xfrm>
          <a:off x="0" y="1334641"/>
          <a:ext cx="10191751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Local Transcripts Directory ----- Read Files / Text Input</a:t>
          </a:r>
        </a:p>
      </dsp:txBody>
      <dsp:txXfrm>
        <a:off x="29088" y="1363729"/>
        <a:ext cx="10133575" cy="537701"/>
      </dsp:txXfrm>
    </dsp:sp>
    <dsp:sp modelId="{FC6EF1B0-FDBC-47E9-BA1B-636C387384F5}">
      <dsp:nvSpPr>
        <dsp:cNvPr id="0" name=""/>
        <dsp:cNvSpPr/>
      </dsp:nvSpPr>
      <dsp:spPr>
        <a:xfrm>
          <a:off x="0" y="1973719"/>
          <a:ext cx="10191751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Cleaning &amp; Preprocessing ----- Cleaned Text</a:t>
          </a:r>
        </a:p>
      </dsp:txBody>
      <dsp:txXfrm>
        <a:off x="29088" y="2002807"/>
        <a:ext cx="10133575" cy="537701"/>
      </dsp:txXfrm>
    </dsp:sp>
    <dsp:sp modelId="{768496DA-60F8-432A-84DD-541A32B5877A}">
      <dsp:nvSpPr>
        <dsp:cNvPr id="0" name=""/>
        <dsp:cNvSpPr/>
      </dsp:nvSpPr>
      <dsp:spPr>
        <a:xfrm>
          <a:off x="0" y="2612796"/>
          <a:ext cx="10191751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Text Chunking (</a:t>
          </a:r>
          <a:r>
            <a:rPr lang="en-US" sz="1500" b="1" i="1" kern="1200" err="1">
              <a:solidFill>
                <a:schemeClr val="tx2"/>
              </a:solidFill>
              <a:latin typeface="Calibri"/>
              <a:ea typeface="Calibri"/>
              <a:cs typeface="Calibri"/>
            </a:rPr>
            <a:t>RecursiveCharacterTextSplitter</a:t>
          </a: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) </a:t>
          </a:r>
          <a:r>
            <a:rPr lang="en-US" sz="1500" b="1" i="1" kern="1200" err="1">
              <a:solidFill>
                <a:schemeClr val="tx2"/>
              </a:solidFill>
              <a:latin typeface="Calibri"/>
              <a:ea typeface="Calibri"/>
              <a:cs typeface="Calibri"/>
            </a:rPr>
            <a:t>chunk_size</a:t>
          </a: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=500, </a:t>
          </a:r>
          <a:r>
            <a:rPr lang="en-US" sz="1500" b="1" i="1" kern="1200" err="1">
              <a:solidFill>
                <a:schemeClr val="tx2"/>
              </a:solidFill>
              <a:latin typeface="Calibri"/>
              <a:ea typeface="Calibri"/>
              <a:cs typeface="Calibri"/>
            </a:rPr>
            <a:t>chunk_overlap</a:t>
          </a: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=100 ---- Processed Chunks (LangaChain Documents) </a:t>
          </a:r>
        </a:p>
      </dsp:txBody>
      <dsp:txXfrm>
        <a:off x="29088" y="2641884"/>
        <a:ext cx="10133575" cy="537701"/>
      </dsp:txXfrm>
    </dsp:sp>
    <dsp:sp modelId="{39ECC097-D0AD-4BB0-9B63-4A7428630F65}">
      <dsp:nvSpPr>
        <dsp:cNvPr id="0" name=""/>
        <dsp:cNvSpPr/>
      </dsp:nvSpPr>
      <dsp:spPr>
        <a:xfrm>
          <a:off x="0" y="3251873"/>
          <a:ext cx="10191751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Processed Chunks (totaL 2139 chunks) ------- Ready for Embedding</a:t>
          </a:r>
        </a:p>
      </dsp:txBody>
      <dsp:txXfrm>
        <a:off x="29088" y="3280961"/>
        <a:ext cx="10133575" cy="537701"/>
      </dsp:txXfrm>
    </dsp:sp>
    <dsp:sp modelId="{71388E3B-B2CF-44D9-9852-EECDE1A41A62}">
      <dsp:nvSpPr>
        <dsp:cNvPr id="0" name=""/>
        <dsp:cNvSpPr/>
      </dsp:nvSpPr>
      <dsp:spPr>
        <a:xfrm>
          <a:off x="0" y="3890951"/>
          <a:ext cx="10191751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Embedding ("text-embedding-ada-002") --- Vector Embeddings + Metadata</a:t>
          </a:r>
        </a:p>
      </dsp:txBody>
      <dsp:txXfrm>
        <a:off x="29088" y="3920039"/>
        <a:ext cx="10133575" cy="537701"/>
      </dsp:txXfrm>
    </dsp:sp>
    <dsp:sp modelId="{2023BCF9-2920-41FF-8E6C-C58263CC0085}">
      <dsp:nvSpPr>
        <dsp:cNvPr id="0" name=""/>
        <dsp:cNvSpPr/>
      </dsp:nvSpPr>
      <dsp:spPr>
        <a:xfrm>
          <a:off x="0" y="4530028"/>
          <a:ext cx="10191751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Pinecone Vector Database (dimension =1536 and batch size =100, </a:t>
          </a:r>
          <a:r>
            <a:rPr lang="en-US" sz="1500" b="0" i="0" kern="1200"/>
            <a:t>metric='cosine</a:t>
          </a:r>
          <a:r>
            <a:rPr lang="en-US" sz="1500" b="1" i="1" kern="1200">
              <a:latin typeface="Calibri"/>
              <a:ea typeface="Calibri"/>
              <a:cs typeface="Calibri"/>
            </a:rPr>
            <a:t>')</a:t>
          </a:r>
          <a:r>
            <a:rPr lang="en-US" sz="1500" b="1" i="1" kern="1200">
              <a:solidFill>
                <a:schemeClr val="tx2"/>
              </a:solidFill>
              <a:latin typeface="Calibri"/>
              <a:ea typeface="Calibri"/>
              <a:cs typeface="Calibri"/>
            </a:rPr>
            <a:t>  ------ Searchable Knowledge Base</a:t>
          </a:r>
        </a:p>
      </dsp:txBody>
      <dsp:txXfrm>
        <a:off x="29088" y="4559116"/>
        <a:ext cx="10133575" cy="53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678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95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5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5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0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9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7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7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4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5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7860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err="1">
                <a:ea typeface="+mj-lt"/>
                <a:cs typeface="+mj-lt"/>
              </a:rPr>
              <a:t>FinIntellect</a:t>
            </a:r>
            <a:br>
              <a:rPr lang="en-US" b="1">
                <a:ea typeface="+mj-lt"/>
                <a:cs typeface="+mj-lt"/>
              </a:rPr>
            </a:br>
            <a:r>
              <a:rPr lang="en-US" sz="3200" b="1" i="1">
                <a:ea typeface="+mj-lt"/>
                <a:cs typeface="+mj-lt"/>
              </a:rPr>
              <a:t>Where AI meets financial literacy</a:t>
            </a:r>
            <a:r>
              <a:rPr lang="en-US" sz="3600" b="1" i="1">
                <a:ea typeface="+mj-lt"/>
                <a:cs typeface="+mj-lt"/>
              </a:rPr>
              <a:t>.</a:t>
            </a:r>
            <a:endParaRPr lang="en-US" sz="3600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4735"/>
            <a:ext cx="9596782" cy="25392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pPr algn="r"/>
            <a:endParaRPr lang="en-US"/>
          </a:p>
          <a:p>
            <a:pPr algn="r"/>
            <a:endParaRPr lang="en-US"/>
          </a:p>
          <a:p>
            <a:pPr algn="r"/>
            <a:r>
              <a:rPr lang="en-US" sz="2800" b="1"/>
              <a:t>Presented By: Tejal Bhatti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C790-0442-935B-3978-C11E104B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>
                <a:ea typeface="+mj-lt"/>
                <a:cs typeface="+mj-lt"/>
              </a:rPr>
              <a:t>Evaluation Insight: When Perfect Retrieval Meets Zero Accuracy</a:t>
            </a:r>
            <a:endParaRPr lang="en-US" sz="2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27B5-5345-025F-462D-01ECB94A5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698" y="1958981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/>
              <a:t>⚠</a:t>
            </a:r>
            <a:r>
              <a:rPr lang="en-US" sz="1400"/>
              <a:t>️ </a:t>
            </a:r>
            <a:r>
              <a:rPr lang="en-US" sz="1400" b="1"/>
              <a:t>The Problem:</a:t>
            </a:r>
            <a:endParaRPr lang="en-US" sz="1400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The system retrieved </a:t>
            </a:r>
            <a:r>
              <a:rPr lang="en-US" sz="1400" b="1">
                <a:ea typeface="+mn-lt"/>
                <a:cs typeface="+mn-lt"/>
              </a:rPr>
              <a:t>all relevant information (100% retrieval)</a:t>
            </a:r>
            <a:r>
              <a:rPr lang="en-US" sz="1400">
                <a:ea typeface="+mn-lt"/>
                <a:cs typeface="+mn-lt"/>
              </a:rPr>
              <a:t>,</a:t>
            </a:r>
            <a:endParaRPr lang="en-US" sz="1400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But the generated answer was judged </a:t>
            </a:r>
            <a:r>
              <a:rPr lang="en-US" sz="1400" b="1">
                <a:ea typeface="+mn-lt"/>
                <a:cs typeface="+mn-lt"/>
              </a:rPr>
              <a:t>0% accurate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❌ </a:t>
            </a:r>
            <a:r>
              <a:rPr lang="en-US" sz="1400" b="1"/>
              <a:t>What Happened:</a:t>
            </a:r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The LLM-generated answer </a:t>
            </a:r>
            <a:r>
              <a:rPr lang="en-US" sz="1400" b="1">
                <a:ea typeface="+mn-lt"/>
                <a:cs typeface="+mn-lt"/>
              </a:rPr>
              <a:t>missed one key example</a:t>
            </a:r>
            <a:r>
              <a:rPr lang="en-US" sz="1400">
                <a:ea typeface="+mn-lt"/>
                <a:cs typeface="+mn-lt"/>
              </a:rPr>
              <a:t> from the context.</a:t>
            </a:r>
            <a:endParaRPr lang="en-US" sz="1400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It </a:t>
            </a:r>
            <a:r>
              <a:rPr lang="en-US" sz="1400" b="1">
                <a:ea typeface="+mn-lt"/>
                <a:cs typeface="+mn-lt"/>
              </a:rPr>
              <a:t>did not include the specific advice/warnings</a:t>
            </a:r>
            <a:r>
              <a:rPr lang="en-US" sz="1400">
                <a:ea typeface="+mn-lt"/>
                <a:cs typeface="+mn-lt"/>
              </a:rPr>
              <a:t> expected for each example.</a:t>
            </a:r>
            <a:endParaRPr lang="en-US" sz="1400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The evaluation requires </a:t>
            </a:r>
            <a:r>
              <a:rPr lang="en-US" sz="1400" b="1">
                <a:ea typeface="+mn-lt"/>
                <a:cs typeface="+mn-lt"/>
              </a:rPr>
              <a:t>complete alignment with the reference answer</a:t>
            </a:r>
            <a:r>
              <a:rPr lang="en-US" sz="1400">
                <a:ea typeface="+mn-lt"/>
                <a:cs typeface="+mn-lt"/>
              </a:rPr>
              <a:t> to be scored as accurate</a:t>
            </a:r>
            <a:endParaRPr lang="en-US" sz="1400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06B52-2C8C-D39E-4B38-67708E2F7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9327" y="2036285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/>
              <a:t>❓ </a:t>
            </a:r>
            <a:r>
              <a:rPr lang="en-US" sz="1400" b="1"/>
              <a:t>Question Asked:</a:t>
            </a:r>
            <a:endParaRPr lang="en-US" sz="1400"/>
          </a:p>
          <a:p>
            <a:pPr>
              <a:buFont typeface="Arial,Sans-Serif" panose="020B0604020202020204" pitchFamily="34" charset="0"/>
            </a:pPr>
            <a:r>
              <a:rPr lang="en-US" sz="1400" i="1"/>
              <a:t>"What examples of 'good debt' does the speaker provide, and what crucial advice or warnings are given for each of these examples?"</a:t>
            </a:r>
            <a:endParaRPr lang="en-US" sz="1400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D4272-1F24-9228-C6E6-62A77BEF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7EBA-315C-44CC-8B98-F5E09E3F3FE1}" type="datetime1"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94492-6CF9-70CF-55D8-4372CA3B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A8088-145E-0141-EB89-6ED2C7FC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7D234-5B21-5BB5-8251-C77968AED648}"/>
              </a:ext>
            </a:extLst>
          </p:cNvPr>
          <p:cNvSpPr txBox="1"/>
          <p:nvPr/>
        </p:nvSpPr>
        <p:spPr>
          <a:xfrm>
            <a:off x="5810109" y="3428368"/>
            <a:ext cx="294964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✅ Reference Answer (Expected):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Buying a House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Car/Motorcycle for Work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Education </a:t>
            </a:r>
            <a:endParaRPr lang="en-US" sz="1600"/>
          </a:p>
          <a:p>
            <a:pPr algn="l"/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24DA4-A094-9A66-2791-7659BB0CA510}"/>
              </a:ext>
            </a:extLst>
          </p:cNvPr>
          <p:cNvSpPr txBox="1"/>
          <p:nvPr/>
        </p:nvSpPr>
        <p:spPr>
          <a:xfrm>
            <a:off x="8753334" y="3544195"/>
            <a:ext cx="3080944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🧾 Generated Answer: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Buying a House – ✅ 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Transportation for Job – ✅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Education – ❌ Missing</a:t>
            </a:r>
            <a:endParaRPr lang="en-US" sz="1600"/>
          </a:p>
          <a:p>
            <a:pPr algn="l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851B6D1-37D4-BAFD-FDE7-B6DC4DD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4891087"/>
            <a:ext cx="6184107" cy="11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5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6128-F517-B315-0DE4-04CFB2C3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Conclusion</a:t>
            </a:r>
          </a:p>
        </p:txBody>
      </p:sp>
      <p:pic>
        <p:nvPicPr>
          <p:cNvPr id="8" name="Content Placeholder 7" descr="A person and person sitting at a desk with a computer and a person sitting at a desk&#10;&#10;AI-generated content may be incorrect.">
            <a:extLst>
              <a:ext uri="{FF2B5EF4-FFF2-40B4-BE49-F238E27FC236}">
                <a16:creationId xmlns:a16="http://schemas.microsoft.com/office/drawing/2014/main" id="{79F6979A-AADD-BC66-9330-4B1D6FFD9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2034" y="1185863"/>
            <a:ext cx="4400183" cy="40973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910879-8BF4-F9B8-3651-3AA9D5D3D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7523" y="5464969"/>
            <a:ext cx="6409752" cy="5782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FFC000"/>
                </a:solidFill>
                <a:ea typeface="+mn-lt"/>
                <a:cs typeface="+mn-lt"/>
              </a:rPr>
              <a:t>Work smarter, not harder — powered by AI.</a:t>
            </a:r>
            <a:endParaRPr lang="en-US" b="1">
              <a:solidFill>
                <a:srgbClr val="FFC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6E094-6CD7-0E8C-DFC0-B4BF0EE2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8946-E264-4898-84A2-DDCA832E8584}" type="datetime1"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3F7DA-911C-D585-F24B-EED2E3F8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269E0-350F-6124-4971-0971DA1D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7997-3CAB-0EB1-F5EF-21F0C50D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CB2C0-95E0-495F-2044-46FA71B54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hlinkClick r:id="rId2"/>
              </a:rPr>
              <a:t>Demo Link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D61C1-6F12-4A9C-2E07-961189423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83DC7-A27A-97E3-A145-6723F997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8D2-B537-478A-8AFF-2E1B4FE53A45}" type="datetime1"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A41C2-DD67-E27E-EA91-A117DCE1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1C9CD-57C0-CAE2-2B49-CF6F5A4A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3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14CC-E778-A665-6C88-050C244C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Beyond Chatbots: Your Intelligent Financial Co-Pilot</a:t>
            </a:r>
            <a:endParaRPr lang="en-US"/>
          </a:p>
        </p:txBody>
      </p:sp>
      <p:pic>
        <p:nvPicPr>
          <p:cNvPr id="7" name="Content Placeholder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D6DA93A-3111-5563-6FB2-D7860D0DA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975" y="1839573"/>
            <a:ext cx="4265677" cy="430139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F9A82-0DCF-7F74-BD17-2513A9462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7252-0E4B-4E3F-8A3B-795EDB182578}" type="datetime1"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45D83-67DF-4158-37FD-0511BE31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AD46C-0669-8699-6F35-AD1D66EB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EBA61-F37E-D034-C131-27019CBFF1C6}"/>
              </a:ext>
            </a:extLst>
          </p:cNvPr>
          <p:cNvSpPr txBox="1"/>
          <p:nvPr/>
        </p:nvSpPr>
        <p:spPr>
          <a:xfrm>
            <a:off x="5648140" y="2950063"/>
            <a:ext cx="5785876" cy="959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🧮 </a:t>
            </a:r>
            <a:r>
              <a:rPr lang="en-US" b="1">
                <a:ea typeface="+mn-lt"/>
                <a:cs typeface="+mn-lt"/>
              </a:rPr>
              <a:t>Built-in Tools for Smart Advice</a:t>
            </a:r>
            <a:endParaRPr lang="en-US"/>
          </a:p>
          <a:p>
            <a:r>
              <a:rPr lang="en-US" i="1">
                <a:ea typeface="+mn-lt"/>
                <a:cs typeface="+mn-lt"/>
              </a:rPr>
              <a:t>From savings goals to investment planning — it’s interactive, not just chat.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609B2-3676-D327-A9A6-F22DC09641CE}"/>
              </a:ext>
            </a:extLst>
          </p:cNvPr>
          <p:cNvSpPr txBox="1"/>
          <p:nvPr/>
        </p:nvSpPr>
        <p:spPr>
          <a:xfrm>
            <a:off x="5744367" y="5311188"/>
            <a:ext cx="5961022" cy="6573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🧠</a:t>
            </a:r>
            <a:r>
              <a:rPr lang="en-US" b="1">
                <a:ea typeface="+mn-lt"/>
                <a:cs typeface="+mn-lt"/>
              </a:rPr>
              <a:t>Powered by </a:t>
            </a:r>
            <a:r>
              <a:rPr lang="en-US" b="1" err="1">
                <a:ea typeface="+mn-lt"/>
                <a:cs typeface="+mn-lt"/>
              </a:rPr>
              <a:t>LangChain</a:t>
            </a:r>
            <a:r>
              <a:rPr lang="en-US" b="1">
                <a:ea typeface="+mn-lt"/>
                <a:cs typeface="+mn-lt"/>
              </a:rPr>
              <a:t> &amp; GPT-4o-mini</a:t>
            </a:r>
          </a:p>
          <a:p>
            <a:r>
              <a:rPr lang="en-US">
                <a:ea typeface="+mn-lt"/>
                <a:cs typeface="+mn-lt"/>
              </a:rPr>
              <a:t>Reliable. Scalable. Grounded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C5D7B-2096-38B9-5419-EC90F9E32E77}"/>
              </a:ext>
            </a:extLst>
          </p:cNvPr>
          <p:cNvSpPr txBox="1"/>
          <p:nvPr/>
        </p:nvSpPr>
        <p:spPr>
          <a:xfrm>
            <a:off x="5492684" y="2048809"/>
            <a:ext cx="62077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  <a:r>
              <a:rPr lang="en-US">
                <a:ea typeface="+mn-lt"/>
                <a:cs typeface="+mn-lt"/>
              </a:rPr>
              <a:t>✅</a:t>
            </a:r>
            <a:r>
              <a:rPr lang="en-US" b="1"/>
              <a:t>Ask Anything from Videos</a:t>
            </a:r>
            <a:endParaRPr lang="en-US"/>
          </a:p>
          <a:p>
            <a:r>
              <a:rPr lang="en-US" i="1"/>
              <a:t>Turn long YouTube content into instant financial answers.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03E7B-7F13-BFF0-38B6-1477C1EC8E7F}"/>
              </a:ext>
            </a:extLst>
          </p:cNvPr>
          <p:cNvSpPr txBox="1"/>
          <p:nvPr/>
        </p:nvSpPr>
        <p:spPr>
          <a:xfrm>
            <a:off x="5740745" y="4114664"/>
            <a:ext cx="577889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️️</a:t>
            </a:r>
            <a:r>
              <a:rPr lang="en-US">
                <a:ea typeface="+mn-lt"/>
                <a:cs typeface="+mn-lt"/>
              </a:rPr>
              <a:t>🗣️</a:t>
            </a:r>
            <a:r>
              <a:rPr lang="en-US" b="1"/>
              <a:t>Voice &amp; Text Interface</a:t>
            </a:r>
            <a:endParaRPr lang="en-US"/>
          </a:p>
          <a:p>
            <a:r>
              <a:rPr lang="en-US" i="1">
                <a:ea typeface="+mn-lt"/>
                <a:cs typeface="+mn-lt"/>
              </a:rPr>
              <a:t>Accessible to everyone with speech-to-text &amp; text-to-speech.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55B3-2E48-52F9-1158-8B60FAF4E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74" y="1055084"/>
            <a:ext cx="4397595" cy="1638491"/>
          </a:xfrm>
        </p:spPr>
        <p:txBody>
          <a:bodyPr>
            <a:normAutofit/>
          </a:bodyPr>
          <a:lstStyle/>
          <a:p>
            <a:r>
              <a:rPr lang="en-US" sz="2400" b="1" err="1">
                <a:ea typeface="+mj-lt"/>
                <a:cs typeface="+mj-lt"/>
              </a:rPr>
              <a:t>FinIntellect</a:t>
            </a:r>
            <a:r>
              <a:rPr lang="en-US" sz="2400" b="1">
                <a:ea typeface="+mj-lt"/>
                <a:cs typeface="+mj-lt"/>
              </a:rPr>
              <a:t> Architecture:</a:t>
            </a:r>
            <a:br>
              <a:rPr lang="en-US" sz="2400" b="1">
                <a:ea typeface="+mj-lt"/>
                <a:cs typeface="+mj-lt"/>
              </a:rPr>
            </a:br>
            <a:r>
              <a:rPr lang="en-US" sz="2400" b="1">
                <a:ea typeface="+mj-lt"/>
                <a:cs typeface="+mj-lt"/>
              </a:rPr>
              <a:t>The Engine Behind Intelligent Finance</a:t>
            </a:r>
            <a:endParaRPr lang="en-US" sz="2800"/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461F7B9-6FE3-61F2-EE49-6C3742801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9550" y="352425"/>
            <a:ext cx="6265180" cy="57165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D1597-9877-2848-E8C7-37D44DF1A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176A-0B63-45D2-A8D2-4A8D6EC3CF64}" type="datetime1"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C8953-FFE5-ACDC-377B-9822BF61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71DC-5DD7-E600-210B-58164150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6D61D-685C-B838-3EBE-A08B28B5E73B}"/>
              </a:ext>
            </a:extLst>
          </p:cNvPr>
          <p:cNvSpPr txBox="1"/>
          <p:nvPr/>
        </p:nvSpPr>
        <p:spPr>
          <a:xfrm>
            <a:off x="381758" y="2690321"/>
            <a:ext cx="536138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+mn-lt"/>
                <a:cs typeface="+mn-lt"/>
              </a:rPr>
              <a:t>Core Components:</a:t>
            </a:r>
            <a:endParaRPr lang="en-US" sz="1400"/>
          </a:p>
          <a:p>
            <a:endParaRPr lang="en-US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User Interface (UI):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Gradio</a:t>
            </a:r>
            <a:r>
              <a:rPr lang="en-US" sz="1400">
                <a:ea typeface="+mn-lt"/>
                <a:cs typeface="+mn-lt"/>
              </a:rPr>
              <a:t> Frontend</a:t>
            </a:r>
            <a:endParaRPr lang="en-US" sz="1400"/>
          </a:p>
          <a:p>
            <a:pPr marL="285750" indent="-285750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Orchestration Engine: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LangChain</a:t>
            </a:r>
            <a:r>
              <a:rPr lang="en-US" sz="1400">
                <a:ea typeface="+mn-lt"/>
                <a:cs typeface="+mn-lt"/>
              </a:rPr>
              <a:t> Agent Executor</a:t>
            </a:r>
            <a:endParaRPr lang="en-US" sz="1400"/>
          </a:p>
          <a:p>
            <a:pPr marL="285750" indent="-285750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Large Language Model (LLM):</a:t>
            </a:r>
            <a:r>
              <a:rPr lang="en-US" sz="1400">
                <a:ea typeface="+mn-lt"/>
                <a:cs typeface="+mn-lt"/>
              </a:rPr>
              <a:t> GPT-4o-mini</a:t>
            </a:r>
            <a:endParaRPr lang="en-US" sz="1400"/>
          </a:p>
          <a:p>
            <a:pPr marL="285750" indent="-285750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Knowledge Base:</a:t>
            </a:r>
            <a:r>
              <a:rPr lang="en-US" sz="1400">
                <a:ea typeface="+mn-lt"/>
                <a:cs typeface="+mn-lt"/>
              </a:rPr>
              <a:t> Pinecone Vector Database with OpenAI Embeddings</a:t>
            </a:r>
            <a:endParaRPr lang="en-US" sz="1400"/>
          </a:p>
          <a:p>
            <a:pPr marL="285750" indent="-285750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Specialized Functions:</a:t>
            </a:r>
            <a:r>
              <a:rPr lang="en-US" sz="1400">
                <a:ea typeface="+mn-lt"/>
                <a:cs typeface="+mn-lt"/>
              </a:rPr>
              <a:t> Custom Financial Tools (RAG, Savings, Retirement, Investment, etc.)</a:t>
            </a:r>
            <a:endParaRPr lang="en-US" sz="1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3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8E1F-70C6-878C-B17D-AF727FAF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>
                <a:ea typeface="+mj-lt"/>
                <a:cs typeface="+mj-lt"/>
              </a:rPr>
              <a:t>Deployment: Bringing the Financial AI to Life</a:t>
            </a:r>
            <a:endParaRPr lang="en-US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F007-553E-40F6-D2D1-53B11B4FA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787" y="2144032"/>
            <a:ext cx="4937760" cy="29685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/>
              <a:t>I. Deployable Application: </a:t>
            </a:r>
            <a:r>
              <a:rPr lang="en-US" sz="1800" b="1">
                <a:latin typeface="Consolas"/>
              </a:rPr>
              <a:t>frontend_gradio_app.py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Acts as the interactive web interface.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Built with </a:t>
            </a:r>
            <a:r>
              <a:rPr lang="en-US" sz="1800" err="1">
                <a:ea typeface="+mn-lt"/>
                <a:cs typeface="+mn-lt"/>
              </a:rPr>
              <a:t>Gradio</a:t>
            </a:r>
            <a:r>
              <a:rPr lang="en-US" sz="1800">
                <a:ea typeface="+mn-lt"/>
                <a:cs typeface="+mn-lt"/>
              </a:rPr>
              <a:t> for an intuitive browser experience.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Integrates key technologies:</a:t>
            </a:r>
            <a:endParaRPr lang="en-US" sz="1800"/>
          </a:p>
          <a:p>
            <a:pPr lvl="1"/>
            <a:r>
              <a:rPr lang="en-US" sz="1800">
                <a:ea typeface="+mn-lt"/>
                <a:cs typeface="+mn-lt"/>
              </a:rPr>
              <a:t>🎙️ </a:t>
            </a:r>
            <a:r>
              <a:rPr lang="en-US" sz="1800" err="1">
                <a:latin typeface="Consolas"/>
              </a:rPr>
              <a:t>faster_whisper</a:t>
            </a:r>
            <a:r>
              <a:rPr lang="en-US" sz="1800">
                <a:ea typeface="+mn-lt"/>
                <a:cs typeface="+mn-lt"/>
              </a:rPr>
              <a:t>: Speech-to-Text (voice input)</a:t>
            </a:r>
            <a:endParaRPr lang="en-US" sz="1800"/>
          </a:p>
          <a:p>
            <a:pPr lvl="1"/>
            <a:r>
              <a:rPr lang="en-US" sz="1800">
                <a:ea typeface="+mn-lt"/>
                <a:cs typeface="+mn-lt"/>
              </a:rPr>
              <a:t>🔊 </a:t>
            </a:r>
            <a:r>
              <a:rPr lang="en-US" sz="1800" err="1">
                <a:latin typeface="Consolas"/>
              </a:rPr>
              <a:t>gTTS</a:t>
            </a:r>
            <a:r>
              <a:rPr lang="en-US" sz="1800">
                <a:ea typeface="+mn-lt"/>
                <a:cs typeface="+mn-lt"/>
              </a:rPr>
              <a:t>: Text-to-Speech (voice output)</a:t>
            </a:r>
            <a:endParaRPr lang="en-US" sz="1800"/>
          </a:p>
          <a:p>
            <a:pPr lvl="1"/>
            <a:r>
              <a:rPr lang="en-US" sz="1800">
                <a:ea typeface="+mn-lt"/>
                <a:cs typeface="+mn-lt"/>
              </a:rPr>
              <a:t>📄 </a:t>
            </a:r>
            <a:r>
              <a:rPr lang="en-US" sz="1800" err="1">
                <a:latin typeface="Consolas"/>
              </a:rPr>
              <a:t>pypdf</a:t>
            </a:r>
            <a:r>
              <a:rPr lang="en-US" sz="1800">
                <a:ea typeface="+mn-lt"/>
                <a:cs typeface="+mn-lt"/>
              </a:rPr>
              <a:t>: PDF processing (salary slip analysis)</a:t>
            </a:r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BFA53F-196F-4BCB-8575-5FBB53A35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2144031"/>
            <a:ext cx="4937760" cy="29685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/>
              <a:t>II. User Interaction &amp; Backend Coordination</a:t>
            </a:r>
            <a:endParaRPr lang="en-US" sz="1800"/>
          </a:p>
          <a:p>
            <a:r>
              <a:rPr lang="en-US" sz="1800"/>
              <a:t>Captures all user inputs: typed text, spoken queries, and uploaded files.</a:t>
            </a:r>
          </a:p>
          <a:p>
            <a:r>
              <a:rPr lang="en-US" sz="1800"/>
              <a:t>Transmits inputs to </a:t>
            </a:r>
            <a:r>
              <a:rPr lang="en-US" sz="1800">
                <a:latin typeface="Consolas"/>
              </a:rPr>
              <a:t>chatbot_backend.py</a:t>
            </a:r>
            <a:r>
              <a:rPr lang="en-US" sz="1800"/>
              <a:t>:</a:t>
            </a:r>
          </a:p>
          <a:p>
            <a:pPr lvl="1"/>
            <a:r>
              <a:rPr lang="en-US" sz="1800"/>
              <a:t>Core logic (LLM + RAG)</a:t>
            </a:r>
          </a:p>
          <a:p>
            <a:pPr lvl="1"/>
            <a:r>
              <a:rPr lang="en-US" sz="1800"/>
              <a:t>Financial tools &amp; analysis</a:t>
            </a:r>
          </a:p>
          <a:p>
            <a:r>
              <a:rPr lang="en-US" sz="1800"/>
              <a:t>Returns chatbot responses:</a:t>
            </a:r>
          </a:p>
          <a:p>
            <a:pPr lvl="1"/>
            <a:r>
              <a:rPr lang="en-US" sz="1800"/>
              <a:t>Shown in chat</a:t>
            </a:r>
          </a:p>
          <a:p>
            <a:pPr lvl="1"/>
            <a:r>
              <a:rPr lang="en-US" sz="1800"/>
              <a:t>Spoken aloud (via TTS)</a:t>
            </a:r>
          </a:p>
          <a:p>
            <a:endParaRPr lang="en-US" sz="1400"/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EF529-90E0-6DE6-E8CD-95BCE24CE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FCBF-1CC2-4B67-8B22-D5431EE7DA08}" type="datetime1"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C1EC2-4805-A1D5-A8C1-61E0AF1F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27873-ADCC-F9B3-709C-9682EDA0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38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7E04-3E60-91AF-B198-EAEF47FE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49" y="524827"/>
            <a:ext cx="10168128" cy="846202"/>
          </a:xfrm>
        </p:spPr>
        <p:txBody>
          <a:bodyPr>
            <a:normAutofit/>
          </a:bodyPr>
          <a:lstStyle/>
          <a:p>
            <a:r>
              <a:rPr lang="en-US" sz="2800" b="1">
                <a:ea typeface="+mj-lt"/>
                <a:cs typeface="+mj-lt"/>
              </a:rPr>
              <a:t>Technical Summary: Data Ingestion &amp; Knowledge Base</a:t>
            </a:r>
            <a:endParaRPr lang="en-US" sz="2800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8227-9A7F-4D5F-20E7-4FC67DE0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585BF-DBAD-403F-AC6E-144E7B835272}" type="datetime1"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1CD8F-BC19-94E6-67CC-2E4596A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1868F-EA92-DF75-6D12-EDD87A9F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5</a:t>
            </a:fld>
            <a:endParaRPr lang="en-US"/>
          </a:p>
        </p:txBody>
      </p:sp>
      <p:graphicFrame>
        <p:nvGraphicFramePr>
          <p:cNvPr id="7" name="Content Placeholder 1232">
            <a:extLst>
              <a:ext uri="{FF2B5EF4-FFF2-40B4-BE49-F238E27FC236}">
                <a16:creationId xmlns:a16="http://schemas.microsoft.com/office/drawing/2014/main" id="{4589660F-BDF5-5039-DB44-68BE1069D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151432"/>
              </p:ext>
            </p:extLst>
          </p:nvPr>
        </p:nvGraphicFramePr>
        <p:xfrm>
          <a:off x="685069" y="1366942"/>
          <a:ext cx="10191751" cy="518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101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9E8C25-FE80-E576-8C92-9D135695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95" y="1103684"/>
            <a:ext cx="3465971" cy="1719824"/>
          </a:xfrm>
        </p:spPr>
        <p:txBody>
          <a:bodyPr/>
          <a:lstStyle/>
          <a:p>
            <a:r>
              <a:rPr lang="en-US" sz="2800" b="1">
                <a:solidFill>
                  <a:schemeClr val="tx2"/>
                </a:solidFill>
              </a:rPr>
              <a:t>Q&amp;A Agent: Backend Logic &amp; Architecture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F5772-D684-7293-63BB-F51A2DD3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EF57-C6A3-42CF-9A61-C009B742FF3D}" type="datetime1">
              <a:t>7/7/2025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355EA-E2DC-1621-FFCE-9BA72618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</a:t>
            </a:fld>
            <a:endParaRPr lang="en-US"/>
          </a:p>
        </p:txBody>
      </p:sp>
      <p:pic>
        <p:nvPicPr>
          <p:cNvPr id="12" name="Content Placeholder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0535575-A245-0A43-70FF-221361FB6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263" y="136448"/>
            <a:ext cx="6363634" cy="6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5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FB5B-5675-BE0C-F53F-BF2BC81E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ea typeface="+mj-lt"/>
                <a:cs typeface="+mj-lt"/>
              </a:rPr>
              <a:t>Tools: </a:t>
            </a:r>
            <a:br>
              <a:rPr lang="en-US" sz="2400" b="1">
                <a:ea typeface="+mj-lt"/>
                <a:cs typeface="+mj-lt"/>
              </a:rPr>
            </a:br>
            <a:r>
              <a:rPr lang="en-US" sz="2400" b="1">
                <a:ea typeface="+mj-lt"/>
                <a:cs typeface="+mj-lt"/>
              </a:rPr>
              <a:t>Extending Chatbot Capabilities</a:t>
            </a:r>
            <a:endParaRPr lang="en-US" sz="2400" b="1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C32DE19-F675-48FC-C53B-059BD76B10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253189"/>
              </p:ext>
            </p:extLst>
          </p:nvPr>
        </p:nvGraphicFramePr>
        <p:xfrm>
          <a:off x="4274343" y="559593"/>
          <a:ext cx="7692030" cy="521881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2564010">
                  <a:extLst>
                    <a:ext uri="{9D8B030D-6E8A-4147-A177-3AD203B41FA5}">
                      <a16:colId xmlns:a16="http://schemas.microsoft.com/office/drawing/2014/main" val="4242150784"/>
                    </a:ext>
                  </a:extLst>
                </a:gridCol>
                <a:gridCol w="2564010">
                  <a:extLst>
                    <a:ext uri="{9D8B030D-6E8A-4147-A177-3AD203B41FA5}">
                      <a16:colId xmlns:a16="http://schemas.microsoft.com/office/drawing/2014/main" val="3999182486"/>
                    </a:ext>
                  </a:extLst>
                </a:gridCol>
                <a:gridCol w="2564010">
                  <a:extLst>
                    <a:ext uri="{9D8B030D-6E8A-4147-A177-3AD203B41FA5}">
                      <a16:colId xmlns:a16="http://schemas.microsoft.com/office/drawing/2014/main" val="1597958502"/>
                    </a:ext>
                  </a:extLst>
                </a:gridCol>
              </a:tblGrid>
              <a:tr h="244285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262626"/>
                          </a:solidFill>
                          <a:effectLst/>
                        </a:rPr>
                        <a:t>Category</a:t>
                      </a:r>
                      <a:endParaRPr lang="en-US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262626"/>
                          </a:solidFill>
                          <a:effectLst/>
                        </a:rPr>
                        <a:t>Example Tools</a:t>
                      </a:r>
                      <a:endParaRPr lang="en-US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262626"/>
                          </a:solidFill>
                          <a:effectLst/>
                        </a:rPr>
                        <a:t>Purpose</a:t>
                      </a:r>
                      <a:endParaRPr lang="en-US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934345"/>
                  </a:ext>
                </a:extLst>
              </a:tr>
              <a:tr h="806140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Knowledge Retrieval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 err="1">
                          <a:solidFill>
                            <a:srgbClr val="262626"/>
                          </a:solidFill>
                          <a:effectLst/>
                        </a:rPr>
                        <a:t>KnowledgeBaseQuery</a:t>
                      </a:r>
                      <a:endParaRPr lang="en-US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Semantic search using RAG (Pinecone + embeddings)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046681"/>
                  </a:ext>
                </a:extLst>
              </a:tr>
              <a:tr h="622927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Financial Calculators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 err="1">
                          <a:solidFill>
                            <a:srgbClr val="262626"/>
                          </a:solidFill>
                          <a:effectLst/>
                        </a:rPr>
                        <a:t>CompoundInterestCalculator</a:t>
                      </a: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, </a:t>
                      </a:r>
                      <a:r>
                        <a:rPr lang="en-US" sz="1800" err="1">
                          <a:solidFill>
                            <a:srgbClr val="262626"/>
                          </a:solidFill>
                          <a:effectLst/>
                        </a:rPr>
                        <a:t>RetirementPlanning</a:t>
                      </a:r>
                      <a:endParaRPr lang="en-US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Compute future value, retirement projections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081469"/>
                  </a:ext>
                </a:extLst>
              </a:tr>
              <a:tr h="1367996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Financial Planning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 err="1">
                          <a:solidFill>
                            <a:srgbClr val="262626"/>
                          </a:solidFill>
                          <a:effectLst/>
                        </a:rPr>
                        <a:t>SavingsRecommendation</a:t>
                      </a: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, </a:t>
                      </a:r>
                      <a:r>
                        <a:rPr lang="en-US" sz="1800" err="1">
                          <a:solidFill>
                            <a:srgbClr val="262626"/>
                          </a:solidFill>
                          <a:effectLst/>
                        </a:rPr>
                        <a:t>InvestmentAdvice</a:t>
                      </a: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, </a:t>
                      </a:r>
                      <a:r>
                        <a:rPr lang="en-US" sz="1800" err="1">
                          <a:solidFill>
                            <a:srgbClr val="262626"/>
                          </a:solidFill>
                          <a:effectLst/>
                        </a:rPr>
                        <a:t>BudgetingTemplates</a:t>
                      </a: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, </a:t>
                      </a:r>
                      <a:r>
                        <a:rPr lang="en-US" sz="1800" err="1">
                          <a:solidFill>
                            <a:srgbClr val="262626"/>
                          </a:solidFill>
                          <a:effectLst/>
                        </a:rPr>
                        <a:t>DebtRepaymentStrategies</a:t>
                      </a:r>
                      <a:endParaRPr lang="en-US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Personalized advice for saving, investing, budgeting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25985"/>
                  </a:ext>
                </a:extLst>
              </a:tr>
              <a:tr h="806140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Document Analysis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 err="1">
                          <a:solidFill>
                            <a:srgbClr val="262626"/>
                          </a:solidFill>
                          <a:effectLst/>
                        </a:rPr>
                        <a:t>SalarySlipAnalysis</a:t>
                      </a:r>
                      <a:endParaRPr lang="en-US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Extracts income &amp; deductions from uploaded salary slips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728395"/>
                  </a:ext>
                </a:extLst>
              </a:tr>
              <a:tr h="439712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Credit Improvement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 err="1">
                          <a:solidFill>
                            <a:srgbClr val="262626"/>
                          </a:solidFill>
                          <a:effectLst/>
                        </a:rPr>
                        <a:t>CreditScoreAdvice</a:t>
                      </a:r>
                      <a:endParaRPr lang="en-US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  <a:buNone/>
                      </a:pPr>
                      <a:r>
                        <a:rPr lang="en-US" sz="1800">
                          <a:solidFill>
                            <a:srgbClr val="262626"/>
                          </a:solidFill>
                          <a:effectLst/>
                        </a:rPr>
                        <a:t>Suggests ways to boost credit score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205113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B922E-3E5A-5727-C7C9-C71A16AD3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D087-369C-4E0B-A438-B9E8217DFA08}" type="datetime1"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1711C-FC40-183A-CB37-64A0AE47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28FEA-6468-5AB9-C70E-009E55B2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2646-E29E-015C-D80F-F4BDFBFC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99" y="1150334"/>
            <a:ext cx="3409378" cy="1721834"/>
          </a:xfrm>
        </p:spPr>
        <p:txBody>
          <a:bodyPr>
            <a:noAutofit/>
          </a:bodyPr>
          <a:lstStyle/>
          <a:p>
            <a:r>
              <a:rPr lang="en-US" sz="2400" b="1">
                <a:ea typeface="+mj-lt"/>
                <a:cs typeface="+mj-lt"/>
              </a:rPr>
              <a:t>Model Evaluation: Method, Metrics &amp; Results</a:t>
            </a:r>
            <a:endParaRPr lang="en-US" sz="2400" b="1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2F9591A-9FFE-7A61-2788-63C70B0BC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16380"/>
              </p:ext>
            </p:extLst>
          </p:nvPr>
        </p:nvGraphicFramePr>
        <p:xfrm>
          <a:off x="4632325" y="1364457"/>
          <a:ext cx="7212756" cy="448056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803189">
                  <a:extLst>
                    <a:ext uri="{9D8B030D-6E8A-4147-A177-3AD203B41FA5}">
                      <a16:colId xmlns:a16="http://schemas.microsoft.com/office/drawing/2014/main" val="3547783552"/>
                    </a:ext>
                  </a:extLst>
                </a:gridCol>
                <a:gridCol w="1803189">
                  <a:extLst>
                    <a:ext uri="{9D8B030D-6E8A-4147-A177-3AD203B41FA5}">
                      <a16:colId xmlns:a16="http://schemas.microsoft.com/office/drawing/2014/main" val="670976183"/>
                    </a:ext>
                  </a:extLst>
                </a:gridCol>
                <a:gridCol w="1803189">
                  <a:extLst>
                    <a:ext uri="{9D8B030D-6E8A-4147-A177-3AD203B41FA5}">
                      <a16:colId xmlns:a16="http://schemas.microsoft.com/office/drawing/2014/main" val="704549355"/>
                    </a:ext>
                  </a:extLst>
                </a:gridCol>
                <a:gridCol w="1803189">
                  <a:extLst>
                    <a:ext uri="{9D8B030D-6E8A-4147-A177-3AD203B41FA5}">
                      <a16:colId xmlns:a16="http://schemas.microsoft.com/office/drawing/2014/main" val="13045577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Insight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418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Document Relevance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Are retrieved docs relevant to the query?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Excellent retrieval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996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Answer Hallucination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Any unsupported/generated content in the answer?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⚠️ 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prompt tuning needed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38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Answer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well does the answer match a reference answer?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✔️ 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Good accuracy; opportunity to improve reasoning depth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593851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83573-A15B-6269-7A69-651CE138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9587" y="3107531"/>
            <a:ext cx="4135657" cy="2423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I. Evaluation Methodology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Approach: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ea typeface="+mn-lt"/>
                <a:cs typeface="+mn-lt"/>
              </a:rPr>
              <a:t>LLM-as-a-Judge</a:t>
            </a:r>
            <a:r>
              <a:rPr lang="en-US">
                <a:ea typeface="+mn-lt"/>
                <a:cs typeface="+mn-lt"/>
              </a:rPr>
              <a:t> (GPT-4o)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Platform: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LangSmith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Process:</a:t>
            </a:r>
            <a:r>
              <a:rPr lang="en-US">
                <a:ea typeface="+mn-lt"/>
                <a:cs typeface="+mn-lt"/>
              </a:rPr>
              <a:t> Evaluated on curated dataset </a:t>
            </a:r>
            <a:endParaRPr lang="en-US"/>
          </a:p>
          <a:p>
            <a:endParaRPr lang="en-US"/>
          </a:p>
          <a:p>
            <a:endParaRPr lang="en-US" b="1"/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D33CD-4B1A-FA5B-8E4B-5B2948F7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9CD5-25EA-40C7-9559-FC1BAE8A415D}" type="datetime1"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A376B-9650-35E5-24E2-FFB23534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FFA4B-0D77-689B-C4EF-84F4AE582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9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89E03-F188-9034-42EB-27324838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352740"/>
            <a:ext cx="3814189" cy="2079021"/>
          </a:xfrm>
        </p:spPr>
        <p:txBody>
          <a:bodyPr>
            <a:normAutofit/>
          </a:bodyPr>
          <a:lstStyle/>
          <a:p>
            <a:r>
              <a:rPr lang="en-US" sz="2800" b="1" err="1">
                <a:ea typeface="+mj-lt"/>
                <a:cs typeface="+mj-lt"/>
              </a:rPr>
              <a:t>LangSmith</a:t>
            </a:r>
            <a:r>
              <a:rPr lang="en-US" sz="2800" b="1">
                <a:ea typeface="+mj-lt"/>
                <a:cs typeface="+mj-lt"/>
              </a:rPr>
              <a:t>: Evaluation Results Overview</a:t>
            </a:r>
            <a:endParaRPr lang="en-US" sz="2800" b="1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4FBC8A-031F-0027-790F-FA2130871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5162" y="732327"/>
            <a:ext cx="6813327" cy="318230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1A6E5-B882-2E1E-FD7C-A6B5EB8F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E1AD-DC1D-4419-8AD1-2CB342427577}" type="datetime1"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E43E7-437B-E621-AB4E-4F4158B2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0C84A-3AB4-8B6E-D45E-96F8F96D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/>
          </a:p>
        </p:txBody>
      </p:sp>
      <p:pic>
        <p:nvPicPr>
          <p:cNvPr id="9" name="Picture 8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D9B84A93-BA4C-4B40-BBE0-B5C7AC010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7" y="3928139"/>
            <a:ext cx="10406063" cy="27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4730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AccentBoxVTI</vt:lpstr>
      <vt:lpstr>FinIntellect Where AI meets financial literacy.</vt:lpstr>
      <vt:lpstr>Beyond Chatbots: Your Intelligent Financial Co-Pilot</vt:lpstr>
      <vt:lpstr>FinIntellect Architecture: The Engine Behind Intelligent Finance</vt:lpstr>
      <vt:lpstr>Deployment: Bringing the Financial AI to Life</vt:lpstr>
      <vt:lpstr>Technical Summary: Data Ingestion &amp; Knowledge Base</vt:lpstr>
      <vt:lpstr>Q&amp;A Agent: Backend Logic &amp; Architecture</vt:lpstr>
      <vt:lpstr>Tools:  Extending Chatbot Capabilities</vt:lpstr>
      <vt:lpstr>Model Evaluation: Method, Metrics &amp; Results</vt:lpstr>
      <vt:lpstr>LangSmith: Evaluation Results Overview</vt:lpstr>
      <vt:lpstr>Evaluation Insight: When Perfect Retrieval Meets Zero Accuracy</vt:lpstr>
      <vt:lpstr>Conclusion</vt:lpstr>
      <vt:lpstr>Demo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6</cp:revision>
  <dcterms:created xsi:type="dcterms:W3CDTF">2025-07-03T10:01:55Z</dcterms:created>
  <dcterms:modified xsi:type="dcterms:W3CDTF">2025-07-07T15:29:06Z</dcterms:modified>
</cp:coreProperties>
</file>